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3" r:id="rId10"/>
    <p:sldId id="262" r:id="rId11"/>
    <p:sldId id="264" r:id="rId12"/>
    <p:sldId id="265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B329F-78E7-4BC4-B3B7-8C072D3ABA6C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000C0-D91A-422F-80F0-0A4BCF3BFA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676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00C0-D91A-422F-80F0-0A4BCF3BFA15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6427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00C0-D91A-422F-80F0-0A4BCF3BFA15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432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359E-B68E-46A2-B3A0-33ED8C478E55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395EC0-88F1-4C63-A06F-00478DD0E68B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pic>
        <p:nvPicPr>
          <p:cNvPr id="2050" name="Picture 2" descr="Vukovar (grb)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359E-B68E-46A2-B3A0-33ED8C478E55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5EC0-88F1-4C63-A06F-00478DD0E68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9395EC0-88F1-4C63-A06F-00478DD0E68B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359E-B68E-46A2-B3A0-33ED8C478E55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359E-B68E-46A2-B3A0-33ED8C478E55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9395EC0-88F1-4C63-A06F-00478DD0E68B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ut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359E-B68E-46A2-B3A0-33ED8C478E55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395EC0-88F1-4C63-A06F-00478DD0E68B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130359E-B68E-46A2-B3A0-33ED8C478E55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5EC0-88F1-4C63-A06F-00478DD0E68B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359E-B68E-46A2-B3A0-33ED8C478E55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Rezervirano mjesto sadržaja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sadržaja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9395EC0-88F1-4C63-A06F-00478DD0E68B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359E-B68E-46A2-B3A0-33ED8C478E55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9395EC0-88F1-4C63-A06F-00478DD0E68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359E-B68E-46A2-B3A0-33ED8C478E55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395EC0-88F1-4C63-A06F-00478DD0E68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zervirano mjesto sadržaja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395EC0-88F1-4C63-A06F-00478DD0E68B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359E-B68E-46A2-B3A0-33ED8C478E55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ni povezni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9395EC0-88F1-4C63-A06F-00478DD0E68B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130359E-B68E-46A2-B3A0-33ED8C478E55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130359E-B68E-46A2-B3A0-33ED8C478E55}" type="datetimeFigureOut">
              <a:rPr lang="hr-HR" smtClean="0"/>
              <a:t>7.2.2017.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395EC0-88F1-4C63-A06F-00478DD0E68B}" type="slidenum">
              <a:rPr lang="hr-HR" smtClean="0"/>
              <a:t>‹#›</a:t>
            </a:fld>
            <a:endParaRPr lang="hr-HR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pic>
        <p:nvPicPr>
          <p:cNvPr id="3074" name="Picture 2" descr="Vukovar (grb)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456" y="151098"/>
            <a:ext cx="7620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Chiara</a:t>
            </a:r>
            <a:r>
              <a:rPr lang="hr-HR" dirty="0" smtClean="0"/>
              <a:t> </a:t>
            </a:r>
            <a:r>
              <a:rPr lang="hr-HR" dirty="0" err="1" smtClean="0"/>
              <a:t>Krok</a:t>
            </a:r>
            <a:r>
              <a:rPr lang="hr-HR" dirty="0" smtClean="0"/>
              <a:t>&amp;</a:t>
            </a:r>
            <a:r>
              <a:rPr lang="hr-HR" dirty="0" err="1" smtClean="0"/>
              <a:t>Prenko</a:t>
            </a:r>
            <a:r>
              <a:rPr lang="hr-HR" dirty="0" smtClean="0"/>
              <a:t> Glasnović 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Terenska nastava u Vukovaru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253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Memorijalno groblje</a:t>
            </a:r>
            <a:endParaRPr lang="hr-H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Nalazi se na istočnom prilazu Vukovaru i najveća je masovna grobnica u </a:t>
            </a:r>
            <a:r>
              <a:rPr lang="hr-HR" dirty="0" smtClean="0"/>
              <a:t>Hrvatskoj.</a:t>
            </a:r>
          </a:p>
          <a:p>
            <a:r>
              <a:rPr lang="hr-HR" dirty="0"/>
              <a:t> </a:t>
            </a:r>
            <a:r>
              <a:rPr lang="hr-HR" dirty="0" smtClean="0"/>
              <a:t>Nalazi se 938 </a:t>
            </a:r>
            <a:r>
              <a:rPr lang="hr-HR" dirty="0"/>
              <a:t>bijelih </a:t>
            </a:r>
            <a:r>
              <a:rPr lang="hr-HR" dirty="0" smtClean="0"/>
              <a:t>križeva od </a:t>
            </a:r>
            <a:r>
              <a:rPr lang="hr-HR" dirty="0"/>
              <a:t>kojih svaki simbolizira jednu </a:t>
            </a:r>
            <a:r>
              <a:rPr lang="hr-HR" dirty="0" smtClean="0"/>
              <a:t>žrtvu.</a:t>
            </a:r>
            <a:endParaRPr lang="hr-HR" dirty="0"/>
          </a:p>
        </p:txBody>
      </p:sp>
      <p:pic>
        <p:nvPicPr>
          <p:cNvPr id="6146" name="Picture 2" descr="http://www.turizamvukovar.hr/slike/sadrzaj/2016_02_24_358_336711_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750584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3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Ovčara</a:t>
            </a:r>
            <a:endParaRPr lang="hr-H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2529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 smtClean="0"/>
              <a:t>Ovčara</a:t>
            </a:r>
            <a:r>
              <a:rPr lang="hr-HR" dirty="0" smtClean="0"/>
              <a:t> (</a:t>
            </a:r>
            <a:r>
              <a:rPr lang="vi-VN" dirty="0" smtClean="0"/>
              <a:t>pokolj </a:t>
            </a:r>
            <a:r>
              <a:rPr lang="vi-VN" dirty="0"/>
              <a:t>u </a:t>
            </a:r>
            <a:r>
              <a:rPr lang="vi-VN" dirty="0" smtClean="0"/>
              <a:t>Vukovaru</a:t>
            </a:r>
            <a:r>
              <a:rPr lang="hr-HR" dirty="0" smtClean="0"/>
              <a:t>)</a:t>
            </a:r>
            <a:r>
              <a:rPr lang="hr-HR" dirty="0"/>
              <a:t> </a:t>
            </a:r>
            <a:r>
              <a:rPr lang="vi-VN" dirty="0" smtClean="0"/>
              <a:t>je </a:t>
            </a:r>
            <a:r>
              <a:rPr lang="vi-VN" dirty="0"/>
              <a:t>bio ratni zločin kojeg su počinili pripadnici JNA i srpskih paravojnih postrojbi u noći sa 20. na 21. studenoga 1991</a:t>
            </a:r>
            <a:r>
              <a:rPr lang="vi-VN" dirty="0" smtClean="0"/>
              <a:t>.</a:t>
            </a:r>
            <a:endParaRPr lang="hr-HR" dirty="0" smtClean="0"/>
          </a:p>
          <a:p>
            <a:r>
              <a:rPr lang="hr-HR" dirty="0"/>
              <a:t>U</a:t>
            </a:r>
            <a:r>
              <a:rPr lang="vi-VN" dirty="0" smtClean="0"/>
              <a:t>bijeno</a:t>
            </a:r>
            <a:r>
              <a:rPr lang="hr-HR" dirty="0" smtClean="0"/>
              <a:t> je </a:t>
            </a:r>
            <a:r>
              <a:rPr lang="vi-VN" dirty="0" smtClean="0"/>
              <a:t> </a:t>
            </a:r>
            <a:r>
              <a:rPr lang="vi-VN" dirty="0"/>
              <a:t>između </a:t>
            </a:r>
            <a:r>
              <a:rPr lang="vi-VN" dirty="0" smtClean="0"/>
              <a:t>255</a:t>
            </a:r>
            <a:r>
              <a:rPr lang="hr-HR" dirty="0" smtClean="0"/>
              <a:t> </a:t>
            </a:r>
            <a:r>
              <a:rPr lang="vi-VN" dirty="0" smtClean="0"/>
              <a:t>i </a:t>
            </a:r>
            <a:r>
              <a:rPr lang="vi-VN" dirty="0"/>
              <a:t>264 civila i </a:t>
            </a:r>
            <a:r>
              <a:rPr lang="vi-VN" dirty="0" smtClean="0"/>
              <a:t>vojnika</a:t>
            </a:r>
            <a:r>
              <a:rPr lang="hr-HR" dirty="0"/>
              <a:t> </a:t>
            </a:r>
            <a:r>
              <a:rPr lang="hr-HR" dirty="0" smtClean="0"/>
              <a:t>(</a:t>
            </a:r>
            <a:r>
              <a:rPr lang="vi-VN" dirty="0" smtClean="0"/>
              <a:t>većinom Hrvata</a:t>
            </a:r>
            <a:r>
              <a:rPr lang="hr-HR" dirty="0" smtClean="0"/>
              <a:t>).</a:t>
            </a:r>
            <a:endParaRPr lang="hr-HR" dirty="0"/>
          </a:p>
        </p:txBody>
      </p:sp>
      <p:pic>
        <p:nvPicPr>
          <p:cNvPr id="8194" name="Picture 2" descr="Image result for ovč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3016"/>
            <a:ext cx="4248472" cy="282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0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7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 Vukovar</a:t>
            </a:r>
            <a:endParaRPr lang="hr-H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Vukovar je grad i najveća hrvatska riječna luka na Dunavu</a:t>
            </a:r>
          </a:p>
          <a:p>
            <a:r>
              <a:rPr lang="hr-HR" dirty="0" smtClean="0"/>
              <a:t>On je i upravno, obrazovno, gospodarsko i kulturno središte Vukovarsko-srijemske županije.</a:t>
            </a:r>
            <a:endParaRPr lang="hr-HR" dirty="0"/>
          </a:p>
        </p:txBody>
      </p:sp>
      <p:pic>
        <p:nvPicPr>
          <p:cNvPr id="12290" name="Picture 2" descr="Image result for vukov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4320081" cy="215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vukov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24690"/>
            <a:ext cx="3893185" cy="21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7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Gradski muzej Vukovar</a:t>
            </a:r>
            <a:endParaRPr lang="hr-H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Osnovan je 1948. godine donacijom rimskog novca, namještaja, oružja i umjetničkih slika koje je svom gradu poklonio dr. Antun Bauer</a:t>
            </a:r>
            <a:r>
              <a:rPr lang="hr-HR" dirty="0" smtClean="0"/>
              <a:t>.</a:t>
            </a:r>
          </a:p>
          <a:p>
            <a:r>
              <a:rPr lang="hr-HR" dirty="0" smtClean="0"/>
              <a:t> </a:t>
            </a:r>
            <a:r>
              <a:rPr lang="hr-HR" dirty="0"/>
              <a:t>Muzej je s radom započeo u Zgradi </a:t>
            </a:r>
            <a:r>
              <a:rPr lang="hr-HR" dirty="0" err="1"/>
              <a:t>diližansne</a:t>
            </a:r>
            <a:r>
              <a:rPr lang="hr-HR" dirty="0"/>
              <a:t> pošte u staroj baroknoj </a:t>
            </a:r>
            <a:r>
              <a:rPr lang="hr-HR" dirty="0" smtClean="0"/>
              <a:t>jezgri</a:t>
            </a:r>
            <a:r>
              <a:rPr lang="hr-HR" dirty="0"/>
              <a:t>.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 descr="Image result for muzej grada vukov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744417" cy="249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uzej grada vukova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5" y="4149080"/>
            <a:ext cx="2592288" cy="17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28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Muzej Vučedolske kulture</a:t>
            </a:r>
            <a:endParaRPr lang="hr-H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Muzej vučedolske kulture osnovan je Uredbom Vlade Republike Hrvatske 21. veljače 2013. </a:t>
            </a:r>
            <a:r>
              <a:rPr lang="hr-HR" dirty="0" smtClean="0"/>
              <a:t>godine.</a:t>
            </a:r>
          </a:p>
        </p:txBody>
      </p:sp>
      <p:pic>
        <p:nvPicPr>
          <p:cNvPr id="4098" name="Picture 2" descr="Image result for muzej vucedolska kultu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816424" cy="254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muzej vucedolska kul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7" y="2636912"/>
            <a:ext cx="3878661" cy="258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8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Križ na ušću rijeke Dunav</a:t>
            </a:r>
            <a:endParaRPr lang="hr-H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Križ je </a:t>
            </a:r>
            <a:r>
              <a:rPr lang="hr-HR" dirty="0"/>
              <a:t>podignut 1998</a:t>
            </a:r>
            <a:r>
              <a:rPr lang="hr-HR" dirty="0" smtClean="0"/>
              <a:t>. </a:t>
            </a:r>
            <a:r>
              <a:rPr lang="hr-HR" dirty="0"/>
              <a:t>u čast i slavu svim poginulima za slobodu </a:t>
            </a:r>
            <a:r>
              <a:rPr lang="hr-HR" dirty="0" smtClean="0"/>
              <a:t>Hrvatske</a:t>
            </a:r>
            <a:r>
              <a:rPr lang="hr-HR" dirty="0"/>
              <a:t>. </a:t>
            </a:r>
            <a:endParaRPr lang="hr-HR" dirty="0" smtClean="0"/>
          </a:p>
          <a:p>
            <a:r>
              <a:rPr lang="hr-HR" dirty="0" smtClean="0"/>
              <a:t>Težak je oko </a:t>
            </a:r>
            <a:r>
              <a:rPr lang="hr-HR" dirty="0"/>
              <a:t>40 tona, a visok čak 9,5 </a:t>
            </a:r>
            <a:r>
              <a:rPr lang="hr-HR" dirty="0" smtClean="0"/>
              <a:t>metara.</a:t>
            </a:r>
          </a:p>
          <a:p>
            <a:r>
              <a:rPr lang="hr-HR" dirty="0"/>
              <a:t>N</a:t>
            </a:r>
            <a:r>
              <a:rPr lang="hr-HR" dirty="0" smtClean="0"/>
              <a:t>apravljen </a:t>
            </a:r>
            <a:r>
              <a:rPr lang="hr-HR" dirty="0"/>
              <a:t>od dvije vrste kamena-bračkog i </a:t>
            </a:r>
            <a:r>
              <a:rPr lang="hr-HR" dirty="0" smtClean="0"/>
              <a:t>pazinskog.</a:t>
            </a:r>
          </a:p>
          <a:p>
            <a:r>
              <a:rPr lang="hr-HR" dirty="0" smtClean="0"/>
              <a:t>Na njemu su uklesani </a:t>
            </a:r>
            <a:r>
              <a:rPr lang="hr-HR" dirty="0"/>
              <a:t>stihovi na glagoljici "</a:t>
            </a:r>
            <a:r>
              <a:rPr lang="hr-HR" dirty="0" err="1"/>
              <a:t>Navik</a:t>
            </a:r>
            <a:r>
              <a:rPr lang="hr-HR" dirty="0"/>
              <a:t> on živi </a:t>
            </a:r>
            <a:r>
              <a:rPr lang="hr-HR" dirty="0" err="1"/>
              <a:t>ki</a:t>
            </a:r>
            <a:r>
              <a:rPr lang="hr-HR" dirty="0"/>
              <a:t> </a:t>
            </a:r>
            <a:r>
              <a:rPr lang="hr-HR" dirty="0" err="1"/>
              <a:t>zgine</a:t>
            </a:r>
            <a:r>
              <a:rPr lang="hr-HR" dirty="0"/>
              <a:t> pošteno".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65104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6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Vodotoranj</a:t>
            </a:r>
            <a:endParaRPr lang="hr-H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vi-VN" dirty="0"/>
              <a:t>Vukovarski vodotoranj izgrađen je 1968. godine, kao </a:t>
            </a:r>
            <a:r>
              <a:rPr lang="vi-VN" dirty="0" smtClean="0"/>
              <a:t>zamjena </a:t>
            </a:r>
            <a:r>
              <a:rPr lang="vi-VN" dirty="0"/>
              <a:t>za dotadašnji vodotoranj u središtu </a:t>
            </a:r>
            <a:r>
              <a:rPr lang="vi-VN" dirty="0" smtClean="0"/>
              <a:t>grada</a:t>
            </a:r>
            <a:r>
              <a:rPr lang="hr-HR" dirty="0" smtClean="0"/>
              <a:t>.</a:t>
            </a:r>
          </a:p>
          <a:p>
            <a:r>
              <a:rPr lang="vi-VN" dirty="0"/>
              <a:t>Godine 1991. vodotoranj su, tijekom bitke za Vukovar, teško oštetile srpske snage. Bio je pogođen s više od 600 neprijateljskih </a:t>
            </a:r>
            <a:r>
              <a:rPr lang="vi-VN" dirty="0" smtClean="0"/>
              <a:t>projektila</a:t>
            </a:r>
            <a:r>
              <a:rPr lang="hr-HR" dirty="0" smtClean="0"/>
              <a:t>.</a:t>
            </a:r>
          </a:p>
        </p:txBody>
      </p:sp>
      <p:pic>
        <p:nvPicPr>
          <p:cNvPr id="5122" name="Picture 2" descr="https://upload.wikimedia.org/wikipedia/commons/thumb/8/83/Vukovar-watertower-after-war.jpg/250px-Vukovar-watertower-after-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1902474" cy="28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2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Vukovarska bolnica</a:t>
            </a:r>
            <a:endParaRPr lang="hr-H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Jedan je od poznatijih simbola stradanja grada Vukovara </a:t>
            </a:r>
            <a:r>
              <a:rPr lang="hr-HR" dirty="0" smtClean="0"/>
              <a:t>iz vremena velikosrpske </a:t>
            </a:r>
            <a:r>
              <a:rPr lang="hr-HR" dirty="0"/>
              <a:t>agresije s početka </a:t>
            </a:r>
            <a:r>
              <a:rPr lang="hr-HR" dirty="0" smtClean="0"/>
              <a:t>1990-ih.</a:t>
            </a:r>
          </a:p>
          <a:p>
            <a:r>
              <a:rPr lang="hr-HR" dirty="0"/>
              <a:t> </a:t>
            </a:r>
            <a:r>
              <a:rPr lang="hr-HR" dirty="0" smtClean="0"/>
              <a:t>Srpski </a:t>
            </a:r>
            <a:r>
              <a:rPr lang="hr-HR" dirty="0"/>
              <a:t>agresor počeo je granatiranje 15. kolovoza 1991. godine. </a:t>
            </a:r>
            <a:endParaRPr lang="hr-HR" dirty="0" smtClean="0"/>
          </a:p>
          <a:p>
            <a:r>
              <a:rPr lang="hr-HR" dirty="0" smtClean="0"/>
              <a:t>Do </a:t>
            </a:r>
            <a:r>
              <a:rPr lang="hr-HR" dirty="0"/>
              <a:t>20. studenoga 1991. godine u bolnici je već bilo zbrinuto 4000 ranjenika. </a:t>
            </a:r>
            <a:endParaRPr lang="hr-HR" dirty="0" smtClean="0"/>
          </a:p>
          <a:p>
            <a:r>
              <a:rPr lang="hr-HR" dirty="0" smtClean="0"/>
              <a:t>Na </a:t>
            </a:r>
            <a:r>
              <a:rPr lang="hr-HR" dirty="0"/>
              <a:t>bolnicu svakodnevno padalo prosječno oko 700 granata. </a:t>
            </a:r>
          </a:p>
        </p:txBody>
      </p:sp>
      <p:pic>
        <p:nvPicPr>
          <p:cNvPr id="10242" name="Picture 2" descr="Image result for vukovarska bol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57192"/>
            <a:ext cx="2376264" cy="15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85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323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vukovarska boln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13" y="0"/>
            <a:ext cx="4371987" cy="328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Image result for vukovarska boln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26109"/>
            <a:ext cx="4879831" cy="365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Image result for vukovarska boln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7" y="3226109"/>
            <a:ext cx="5216170" cy="365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31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Vojarna</a:t>
            </a:r>
            <a:endParaRPr lang="hr-H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76772"/>
            <a:ext cx="3792420" cy="2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315639" cy="28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395536" y="162880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Vojarna je bila smještena na </a:t>
            </a:r>
            <a:r>
              <a:rPr lang="hr-HR" b="1" i="1" u="sng" dirty="0" smtClean="0">
                <a:solidFill>
                  <a:srgbClr val="FF0000"/>
                </a:solidFill>
              </a:rPr>
              <a:t>Sajmištu.</a:t>
            </a:r>
            <a:endParaRPr lang="hr-HR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0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đanski">
  <a:themeElements>
    <a:clrScheme name="Građan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rađan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ađan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</TotalTime>
  <Words>334</Words>
  <Application>Microsoft Office PowerPoint</Application>
  <PresentationFormat>Prikaz na zaslonu (4:3)</PresentationFormat>
  <Paragraphs>33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Građanski</vt:lpstr>
      <vt:lpstr>Terenska nastava u Vukovaru</vt:lpstr>
      <vt:lpstr>Grad Vukovar</vt:lpstr>
      <vt:lpstr>Gradski muzej Vukovar</vt:lpstr>
      <vt:lpstr>Muzej Vučedolske kulture</vt:lpstr>
      <vt:lpstr>Križ na ušću rijeke Dunav</vt:lpstr>
      <vt:lpstr>Vodotoranj</vt:lpstr>
      <vt:lpstr>Vukovarska bolnica</vt:lpstr>
      <vt:lpstr>PowerPointova prezentacija</vt:lpstr>
      <vt:lpstr>Vojarna</vt:lpstr>
      <vt:lpstr>Memorijalno groblje</vt:lpstr>
      <vt:lpstr>Ovčara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Terenska nastava u Vukovaru</dc:title>
  <dc:creator>skola</dc:creator>
  <cp:lastModifiedBy>skola</cp:lastModifiedBy>
  <cp:revision>6</cp:revision>
  <dcterms:created xsi:type="dcterms:W3CDTF">2017-02-07T07:06:13Z</dcterms:created>
  <dcterms:modified xsi:type="dcterms:W3CDTF">2017-02-07T08:09:38Z</dcterms:modified>
</cp:coreProperties>
</file>