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9D965B3-19DA-4737-B28E-0047E6AB6340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F2F3CAE-8373-4ACE-B7DA-DBF9B4626B83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000" dirty="0" smtClean="0"/>
              <a:t>IZLET U ISTRU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/>
              <a:t>terenska nastava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33123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prostire </a:t>
            </a:r>
            <a:r>
              <a:rPr lang="hr-HR" dirty="0" smtClean="0"/>
              <a:t>se od </a:t>
            </a:r>
            <a:r>
              <a:rPr lang="hr-HR" dirty="0" err="1" smtClean="0"/>
              <a:t>Roča</a:t>
            </a:r>
            <a:r>
              <a:rPr lang="hr-HR" dirty="0" smtClean="0"/>
              <a:t> do Huma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to je turistička i kulturna znamenitost u sjevernoj Istri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r-H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ALEJA GLAGOLJAŠA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804274" cy="36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snažno središte glagoljaške pismenosti i književnosti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err="1" smtClean="0"/>
              <a:t>Roč</a:t>
            </a:r>
            <a:r>
              <a:rPr lang="hr-HR" dirty="0" smtClean="0"/>
              <a:t> je naselje u Istarskoj županiji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prvi put se spominje 1064. godine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uz cestu od </a:t>
            </a:r>
            <a:r>
              <a:rPr lang="hr-HR" dirty="0" err="1" smtClean="0"/>
              <a:t>Roča</a:t>
            </a:r>
            <a:r>
              <a:rPr lang="hr-HR" dirty="0" smtClean="0"/>
              <a:t> do Huma postavljeni </a:t>
            </a:r>
          </a:p>
          <a:p>
            <a:pPr algn="l"/>
            <a:r>
              <a:rPr lang="hr-HR" dirty="0"/>
              <a:t> </a:t>
            </a:r>
            <a:r>
              <a:rPr lang="hr-HR" dirty="0" smtClean="0"/>
              <a:t>     su brojni spomenici glagoljici i glagoljašima</a:t>
            </a:r>
          </a:p>
          <a:p>
            <a:pPr algn="l"/>
            <a:r>
              <a:rPr lang="hr-HR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roč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25" y="2492896"/>
            <a:ext cx="3469313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360504"/>
          </a:xfrm>
        </p:spPr>
        <p:txBody>
          <a:bodyPr>
            <a:normAutofit/>
          </a:bodyPr>
          <a:lstStyle/>
          <a:p>
            <a:pPr algn="l"/>
            <a:r>
              <a:rPr lang="vi-VN" sz="1800" dirty="0"/>
              <a:t>Aleju čini 11 spomen-obilježja, od kojih je deset od kamena, a samo su Gradska vrata izrađena od </a:t>
            </a:r>
            <a:r>
              <a:rPr lang="vi-VN" sz="1800" dirty="0" smtClean="0"/>
              <a:t>bakra</a:t>
            </a:r>
            <a:endParaRPr lang="hr-HR" sz="1800" dirty="0" smtClean="0"/>
          </a:p>
          <a:p>
            <a:pPr algn="l"/>
            <a:r>
              <a:rPr lang="hr-HR" sz="1600" dirty="0"/>
              <a:t>1. Stup Čakavskoga </a:t>
            </a:r>
            <a:r>
              <a:rPr lang="hr-HR" sz="1600" dirty="0" smtClean="0"/>
              <a:t>sabora</a:t>
            </a:r>
          </a:p>
          <a:p>
            <a:pPr algn="l"/>
            <a:r>
              <a:rPr lang="hr-HR" sz="1600" dirty="0"/>
              <a:t>2. Stol </a:t>
            </a:r>
            <a:r>
              <a:rPr lang="hr-HR" sz="1600" dirty="0" err="1"/>
              <a:t>Ćirila</a:t>
            </a:r>
            <a:r>
              <a:rPr lang="hr-HR" sz="1600" dirty="0"/>
              <a:t> i </a:t>
            </a:r>
            <a:r>
              <a:rPr lang="hr-HR" sz="1600" dirty="0" smtClean="0"/>
              <a:t>Metoda</a:t>
            </a:r>
          </a:p>
          <a:p>
            <a:pPr algn="l"/>
            <a:r>
              <a:rPr lang="hr-HR" sz="1600" dirty="0"/>
              <a:t>3. Katedra Klimenta </a:t>
            </a:r>
            <a:r>
              <a:rPr lang="hr-HR" sz="1600" dirty="0" smtClean="0"/>
              <a:t>Ohridskoga</a:t>
            </a:r>
          </a:p>
          <a:p>
            <a:pPr algn="l"/>
            <a:r>
              <a:rPr lang="hr-HR" sz="1600" dirty="0"/>
              <a:t>4. Lapidarij, tj. kopije najvažnijih glagoljskih </a:t>
            </a:r>
            <a:r>
              <a:rPr lang="hr-HR" sz="1600" dirty="0" smtClean="0"/>
              <a:t>spomenika</a:t>
            </a:r>
          </a:p>
          <a:p>
            <a:pPr algn="l"/>
            <a:r>
              <a:rPr lang="hr-HR" sz="1600" dirty="0"/>
              <a:t>5. Klanac hrvatskoga </a:t>
            </a:r>
            <a:r>
              <a:rPr lang="hr-HR" sz="1600" dirty="0" err="1" smtClean="0"/>
              <a:t>Lucidara</a:t>
            </a:r>
            <a:endParaRPr lang="hr-HR" sz="1600" dirty="0" smtClean="0"/>
          </a:p>
          <a:p>
            <a:pPr algn="l"/>
            <a:r>
              <a:rPr lang="hr-HR" sz="1600" dirty="0" smtClean="0"/>
              <a:t>6</a:t>
            </a:r>
            <a:r>
              <a:rPr lang="hr-HR" sz="1600" dirty="0"/>
              <a:t>. Vidikovac Grgura </a:t>
            </a:r>
            <a:r>
              <a:rPr lang="hr-HR" sz="1600" dirty="0" smtClean="0"/>
              <a:t>Ninskoga</a:t>
            </a:r>
            <a:endParaRPr lang="hr-HR" sz="1600" dirty="0"/>
          </a:p>
          <a:p>
            <a:pPr algn="l"/>
            <a:r>
              <a:rPr lang="hr-HR" sz="1600" dirty="0"/>
              <a:t>7. Uspon Istarskoga </a:t>
            </a:r>
            <a:r>
              <a:rPr lang="hr-HR" sz="1600" dirty="0" smtClean="0"/>
              <a:t>razvoda</a:t>
            </a:r>
          </a:p>
          <a:p>
            <a:pPr algn="l"/>
            <a:r>
              <a:rPr lang="sv-SE" sz="1600" dirty="0"/>
              <a:t>8. Zid hrvatskih protestanata i </a:t>
            </a:r>
            <a:r>
              <a:rPr lang="sv-SE" sz="1600" dirty="0" smtClean="0"/>
              <a:t>heretika</a:t>
            </a:r>
            <a:endParaRPr lang="hr-HR" sz="1600" dirty="0" smtClean="0"/>
          </a:p>
          <a:p>
            <a:pPr algn="l"/>
            <a:r>
              <a:rPr lang="hr-HR" sz="1600" dirty="0"/>
              <a:t>9. Odmorište </a:t>
            </a:r>
            <a:r>
              <a:rPr lang="hr-HR" sz="1600" dirty="0" err="1"/>
              <a:t>žakna</a:t>
            </a:r>
            <a:r>
              <a:rPr lang="hr-HR" sz="1600" dirty="0"/>
              <a:t> </a:t>
            </a:r>
            <a:r>
              <a:rPr lang="hr-HR" sz="1600" dirty="0" err="1" smtClean="0"/>
              <a:t>Jurja</a:t>
            </a:r>
            <a:endParaRPr lang="hr-HR" sz="1600" dirty="0" smtClean="0"/>
          </a:p>
          <a:p>
            <a:pPr algn="l"/>
            <a:r>
              <a:rPr lang="sv-SE" sz="1600" dirty="0"/>
              <a:t>10. Spomen otporu i </a:t>
            </a:r>
            <a:r>
              <a:rPr lang="sv-SE" sz="1600" dirty="0" smtClean="0"/>
              <a:t>slobodi</a:t>
            </a:r>
            <a:endParaRPr lang="hr-HR" sz="1600" dirty="0" smtClean="0"/>
          </a:p>
          <a:p>
            <a:pPr algn="l"/>
            <a:r>
              <a:rPr lang="hr-HR" sz="1600" dirty="0"/>
              <a:t>11. Gradska vrata najmanjeg grada na svijetu – Huma</a:t>
            </a:r>
            <a:endParaRPr lang="hr-HR" sz="1600" dirty="0" smtClean="0"/>
          </a:p>
          <a:p>
            <a:pPr algn="l"/>
            <a:endParaRPr lang="hr-HR" sz="1800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spomenici  aleje glagoljaša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1709936" cy="12824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5064"/>
            <a:ext cx="2466975" cy="1847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24" y="4509120"/>
            <a:ext cx="2127571" cy="14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najmanji grad na svijetu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ima svega 30 stanovnika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nalazi se u središnjoj Istri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/>
              <a:t> Vrata Huma, kroz koja se ulazi u Hum, posljednje je obilježje </a:t>
            </a:r>
            <a:r>
              <a:rPr lang="hr-HR" dirty="0" smtClean="0"/>
              <a:t>aleje glagoljaša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r-H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65" y="3917174"/>
            <a:ext cx="2087113" cy="26854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9372"/>
            <a:ext cx="2968661" cy="1301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4017895" cy="25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na ručak smo stali u OPG Toni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OPG- obiteljsko poljoprivredno gospodarstvo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opg</a:t>
            </a:r>
            <a:r>
              <a:rPr lang="hr-HR" sz="2400" dirty="0" smtClean="0"/>
              <a:t> toni 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801888" cy="18688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Najbolje </a:t>
            </a:r>
            <a:r>
              <a:rPr lang="hr-HR" dirty="0"/>
              <a:t>je sačuvana </a:t>
            </a:r>
            <a:r>
              <a:rPr lang="hr-HR" dirty="0" smtClean="0"/>
              <a:t>srednjovjekovna </a:t>
            </a:r>
            <a:r>
              <a:rPr lang="hr-HR" dirty="0" smtClean="0"/>
              <a:t>istarska</a:t>
            </a:r>
            <a:r>
              <a:rPr lang="hr-HR" dirty="0"/>
              <a:t> utvrda, koja se razvila na vrhu strmog </a:t>
            </a:r>
            <a:r>
              <a:rPr lang="hr-HR" dirty="0" smtClean="0"/>
              <a:t>brežuljka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Motovun </a:t>
            </a:r>
            <a:r>
              <a:rPr lang="hr-HR" dirty="0"/>
              <a:t>nalazi se na sjeveru Istarske županije, u blizini gradova </a:t>
            </a:r>
            <a:r>
              <a:rPr lang="hr-HR" dirty="0" smtClean="0"/>
              <a:t>Buzeta</a:t>
            </a:r>
            <a:r>
              <a:rPr lang="hr-HR" dirty="0"/>
              <a:t> i </a:t>
            </a:r>
            <a:r>
              <a:rPr lang="hr-HR" dirty="0" smtClean="0"/>
              <a:t>Pazina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ima 983 stanovnika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poznat je po tartufima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motovun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239641" cy="21580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60" y="3140968"/>
            <a:ext cx="3678155" cy="27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b="1" dirty="0" err="1"/>
              <a:t>Beram</a:t>
            </a:r>
            <a:r>
              <a:rPr lang="hr-HR" dirty="0"/>
              <a:t> je naselje u Republici </a:t>
            </a:r>
            <a:r>
              <a:rPr lang="hr-HR" dirty="0" smtClean="0"/>
              <a:t>Hrvatskoj, </a:t>
            </a:r>
            <a:r>
              <a:rPr lang="hr-HR" dirty="0"/>
              <a:t>u sastavu Grada Pazina, </a:t>
            </a:r>
            <a:r>
              <a:rPr lang="hr-HR" u="sng" dirty="0" smtClean="0"/>
              <a:t>Istarska županija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/>
              <a:t>U blizini se nalazi poznata jednobrodna grobljanska </a:t>
            </a:r>
            <a:r>
              <a:rPr lang="hr-HR" dirty="0" smtClean="0"/>
              <a:t>crkva sv. Marije na </a:t>
            </a:r>
            <a:r>
              <a:rPr lang="hr-HR" dirty="0" err="1" smtClean="0"/>
              <a:t>Škrilinah</a:t>
            </a:r>
            <a:r>
              <a:rPr lang="hr-HR" dirty="0" smtClean="0"/>
              <a:t> </a:t>
            </a:r>
            <a:r>
              <a:rPr lang="hr-HR" dirty="0"/>
              <a:t> koja je podignuta u 13. </a:t>
            </a:r>
            <a:r>
              <a:rPr lang="hr-HR" dirty="0" smtClean="0"/>
              <a:t>stoljeću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ta crkva je poznata po freskama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dirty="0" smtClean="0"/>
              <a:t>najpoznatija freska - Ples </a:t>
            </a:r>
            <a:r>
              <a:rPr lang="hr-HR" dirty="0" smtClean="0"/>
              <a:t>mrtvaca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beram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12976"/>
            <a:ext cx="1848296" cy="13681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4"/>
            <a:ext cx="2708636" cy="18002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28083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58</TotalTime>
  <Words>182</Words>
  <Application>Microsoft Office PowerPoint</Application>
  <PresentationFormat>Prikaz na zaslonu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BlackTie</vt:lpstr>
      <vt:lpstr>terenska nastava</vt:lpstr>
      <vt:lpstr>ALEJA GLAGOLJAŠA</vt:lpstr>
      <vt:lpstr>roč</vt:lpstr>
      <vt:lpstr>spomenici  aleje glagoljaša</vt:lpstr>
      <vt:lpstr>hum</vt:lpstr>
      <vt:lpstr>opg toni </vt:lpstr>
      <vt:lpstr>motovun</vt:lpstr>
      <vt:lpstr>beram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skola</dc:creator>
  <cp:lastModifiedBy>skola</cp:lastModifiedBy>
  <cp:revision>9</cp:revision>
  <dcterms:created xsi:type="dcterms:W3CDTF">2015-05-19T10:21:18Z</dcterms:created>
  <dcterms:modified xsi:type="dcterms:W3CDTF">2015-05-20T07:00:50Z</dcterms:modified>
</cp:coreProperties>
</file>