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9192C2-DF08-4304-B7B9-E3F7FEA47917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B45CB3-C458-4B0D-A165-A8D2BBE35315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Ela </a:t>
            </a:r>
            <a:r>
              <a:rPr lang="hr-HR" dirty="0" err="1" smtClean="0"/>
              <a:t>Britvar</a:t>
            </a:r>
            <a:r>
              <a:rPr lang="hr-HR" dirty="0" smtClean="0"/>
              <a:t> 6.a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Istru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21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Mjesto </a:t>
            </a:r>
            <a:r>
              <a:rPr lang="hr-HR" sz="2400" dirty="0" err="1"/>
              <a:t>Roč</a:t>
            </a:r>
            <a:r>
              <a:rPr lang="hr-HR" sz="2400" dirty="0"/>
              <a:t> je od 13. stoljeća bio snažno središte glagoljaške pismenosti i </a:t>
            </a:r>
            <a:r>
              <a:rPr lang="hr-HR" sz="2400" dirty="0" smtClean="0"/>
              <a:t>književnosti.</a:t>
            </a:r>
            <a:endParaRPr lang="hr-HR" sz="2400" dirty="0" smtClean="0"/>
          </a:p>
          <a:p>
            <a:r>
              <a:rPr lang="nn-NO" sz="2400" dirty="0"/>
              <a:t>Prvi put se spominje 1064. </a:t>
            </a:r>
            <a:r>
              <a:rPr lang="nn-NO" sz="2400" dirty="0" smtClean="0"/>
              <a:t>godine</a:t>
            </a:r>
            <a:r>
              <a:rPr lang="hr-HR" sz="2400" dirty="0" smtClean="0"/>
              <a:t>.</a:t>
            </a:r>
            <a:endParaRPr lang="hr-HR" sz="2400" dirty="0" smtClean="0"/>
          </a:p>
          <a:p>
            <a:r>
              <a:rPr lang="hr-HR" sz="2400" dirty="0"/>
              <a:t>Mjesna </a:t>
            </a:r>
            <a:r>
              <a:rPr lang="hr-HR" sz="2400" dirty="0" smtClean="0"/>
              <a:t>Crkva </a:t>
            </a:r>
            <a:r>
              <a:rPr lang="hr-HR" sz="2400" dirty="0"/>
              <a:t>sv. Ante ima znameniti "Glagoljaški abecedarij" iz </a:t>
            </a:r>
            <a:r>
              <a:rPr lang="hr-HR" sz="2400" dirty="0" smtClean="0"/>
              <a:t>1200-ih.</a:t>
            </a:r>
            <a:endParaRPr lang="hr-HR" sz="2400" dirty="0" smtClean="0"/>
          </a:p>
          <a:p>
            <a:endParaRPr lang="hr-HR" sz="2400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Roč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4284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>
            <a:stCxn id="2050" idx="1"/>
          </p:cNvCxnSpPr>
          <p:nvPr/>
        </p:nvCxnSpPr>
        <p:spPr>
          <a:xfrm flipH="1">
            <a:off x="3203848" y="5049180"/>
            <a:ext cx="792088" cy="11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1799692" y="503158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Crkva u </a:t>
            </a:r>
            <a:r>
              <a:rPr lang="hr-HR" sz="1600" dirty="0" err="1" smtClean="0"/>
              <a:t>Roču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1523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944" cy="4572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Aleja glagoljaša je turistička i kulturna znamenitost u sjevernoj </a:t>
            </a:r>
            <a:r>
              <a:rPr lang="hr-HR" sz="2400" dirty="0" smtClean="0"/>
              <a:t>Istri.</a:t>
            </a:r>
            <a:endParaRPr lang="hr-HR" sz="2400" dirty="0" smtClean="0"/>
          </a:p>
          <a:p>
            <a:r>
              <a:rPr lang="vi-VN" sz="2400" dirty="0" smtClean="0"/>
              <a:t> Čini je serija od 11 spomenika postavljenih između istarskih gradića Roča i Huma, a u čast prvom slavenskom pismu </a:t>
            </a:r>
            <a:r>
              <a:rPr lang="vi-VN" sz="2400" dirty="0" smtClean="0"/>
              <a:t>glagoljici</a:t>
            </a:r>
            <a:r>
              <a:rPr lang="hr-HR" sz="2400" dirty="0" smtClean="0"/>
              <a:t>.</a:t>
            </a:r>
            <a:endParaRPr lang="hr-HR" sz="2400" dirty="0" smtClean="0"/>
          </a:p>
          <a:p>
            <a:r>
              <a:rPr lang="hr-HR" sz="2400" dirty="0"/>
              <a:t>Nalazi se duž ceste koja vodi od mjestašca </a:t>
            </a:r>
            <a:r>
              <a:rPr lang="hr-HR" sz="2400" dirty="0" err="1"/>
              <a:t>Roča</a:t>
            </a:r>
            <a:r>
              <a:rPr lang="hr-HR" sz="2400" dirty="0"/>
              <a:t> do najmanjeg grada na svijetu, </a:t>
            </a:r>
            <a:r>
              <a:rPr lang="hr-HR" sz="2400" dirty="0" smtClean="0"/>
              <a:t>Huma.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Aleja glagoljaša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96344" cy="40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6696236" y="5038437"/>
            <a:ext cx="468052" cy="550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5256076" y="55892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Ploča s opisom aleje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5893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Hum se nerijetko spominje kao </a:t>
            </a:r>
            <a:r>
              <a:rPr lang="hr-HR" sz="2400" dirty="0" smtClean="0"/>
              <a:t>najmanji </a:t>
            </a:r>
            <a:r>
              <a:rPr lang="hr-HR" sz="2400" dirty="0"/>
              <a:t>grad na </a:t>
            </a:r>
            <a:r>
              <a:rPr lang="hr-HR" sz="2400" dirty="0" smtClean="0"/>
              <a:t>svijetu</a:t>
            </a:r>
          </a:p>
          <a:p>
            <a:r>
              <a:rPr lang="hr-HR" sz="2400" dirty="0"/>
              <a:t>Ima svega 30 </a:t>
            </a:r>
            <a:r>
              <a:rPr lang="hr-HR" sz="2400" dirty="0" smtClean="0"/>
              <a:t>stanovnika.</a:t>
            </a:r>
            <a:endParaRPr lang="hr-HR" sz="2400" dirty="0" smtClean="0"/>
          </a:p>
          <a:p>
            <a:r>
              <a:rPr lang="hr-HR" sz="2400" dirty="0"/>
              <a:t>U Humu je do danas sačuvan običaj "biranja župana na </a:t>
            </a:r>
            <a:r>
              <a:rPr lang="hr-HR" sz="2400" dirty="0" err="1"/>
              <a:t>leto</a:t>
            </a:r>
            <a:r>
              <a:rPr lang="hr-HR" sz="2400" dirty="0"/>
              <a:t> dan" kad svi muškarci iz župe u gradskoj loži urezivanjem glasova na drveni štap "</a:t>
            </a:r>
            <a:r>
              <a:rPr lang="hr-HR" sz="2400" dirty="0" err="1"/>
              <a:t>raboš</a:t>
            </a:r>
            <a:r>
              <a:rPr lang="hr-HR" sz="2400" dirty="0"/>
              <a:t>" biraju seoskog </a:t>
            </a:r>
            <a:r>
              <a:rPr lang="hr-HR" sz="2400" dirty="0" smtClean="0"/>
              <a:t>poglavara.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11324"/>
            <a:ext cx="2952328" cy="285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2483768" y="472514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827584" y="473050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Hum na karti RH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5526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Ručak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4" y="162880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05448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>
            <a:stCxn id="5122" idx="3"/>
          </p:cNvCxnSpPr>
          <p:nvPr/>
        </p:nvCxnSpPr>
        <p:spPr>
          <a:xfrm flipV="1">
            <a:off x="4475651" y="2348880"/>
            <a:ext cx="888437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5148064" y="2348880"/>
            <a:ext cx="216024" cy="1356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261012" y="19795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OPG Toni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93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Motovun (talijanski: </a:t>
            </a:r>
            <a:r>
              <a:rPr lang="hr-HR" dirty="0" err="1"/>
              <a:t>Montona</a:t>
            </a:r>
            <a:r>
              <a:rPr lang="hr-HR" dirty="0"/>
              <a:t>) općina je u Hrvatskoj, u Istarskoj </a:t>
            </a:r>
            <a:r>
              <a:rPr lang="hr-HR" dirty="0" smtClean="0"/>
              <a:t>županiji.</a:t>
            </a:r>
            <a:endParaRPr lang="hr-HR" dirty="0" smtClean="0"/>
          </a:p>
          <a:p>
            <a:r>
              <a:rPr lang="hr-HR" dirty="0"/>
              <a:t> Najbolje je sačuvana srednjovjekovna istarska </a:t>
            </a:r>
            <a:r>
              <a:rPr lang="hr-HR" dirty="0" smtClean="0"/>
              <a:t>utvrda.</a:t>
            </a:r>
            <a:endParaRPr lang="hr-HR" dirty="0" smtClean="0"/>
          </a:p>
          <a:p>
            <a:r>
              <a:rPr lang="hr-HR" dirty="0"/>
              <a:t>U sastavu općine su četiri naselja (stanje 2006.), to su: </a:t>
            </a:r>
            <a:r>
              <a:rPr lang="hr-HR" dirty="0" err="1"/>
              <a:t>Brkač</a:t>
            </a:r>
            <a:r>
              <a:rPr lang="hr-HR" dirty="0"/>
              <a:t> (</a:t>
            </a:r>
            <a:r>
              <a:rPr lang="hr-HR" dirty="0" err="1"/>
              <a:t>Bercaz</a:t>
            </a:r>
            <a:r>
              <a:rPr lang="hr-HR" dirty="0"/>
              <a:t>, S. </a:t>
            </a:r>
            <a:r>
              <a:rPr lang="hr-HR" dirty="0" err="1"/>
              <a:t>Pancrazio</a:t>
            </a:r>
            <a:r>
              <a:rPr lang="hr-HR" dirty="0"/>
              <a:t>), </a:t>
            </a:r>
            <a:r>
              <a:rPr lang="hr-HR" dirty="0" err="1"/>
              <a:t>Kaldir</a:t>
            </a:r>
            <a:r>
              <a:rPr lang="hr-HR" dirty="0"/>
              <a:t> (</a:t>
            </a:r>
            <a:r>
              <a:rPr lang="hr-HR" dirty="0" err="1"/>
              <a:t>Caldier</a:t>
            </a:r>
            <a:r>
              <a:rPr lang="hr-HR" dirty="0"/>
              <a:t>), Motovun (</a:t>
            </a:r>
            <a:r>
              <a:rPr lang="hr-HR" dirty="0" err="1"/>
              <a:t>Montona</a:t>
            </a:r>
            <a:r>
              <a:rPr lang="hr-HR" dirty="0"/>
              <a:t>) i Sveti Bartol (S. </a:t>
            </a:r>
            <a:r>
              <a:rPr lang="hr-HR" dirty="0" err="1"/>
              <a:t>Bortolo</a:t>
            </a:r>
            <a:r>
              <a:rPr lang="hr-HR" dirty="0" smtClean="0"/>
              <a:t>).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Motovun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65" y="4158566"/>
            <a:ext cx="3188380" cy="239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3259658" y="4869160"/>
            <a:ext cx="919908" cy="529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2233398" y="5398477"/>
            <a:ext cx="147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Motovun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6669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Beram</a:t>
            </a:r>
            <a:r>
              <a:rPr lang="hr-HR" dirty="0"/>
              <a:t> je naselje u Republici Hrvatskoj, u sastavu Grada Pazina, Istarska </a:t>
            </a:r>
            <a:r>
              <a:rPr lang="hr-HR" dirty="0" smtClean="0"/>
              <a:t>županija.</a:t>
            </a:r>
            <a:endParaRPr lang="hr-HR" dirty="0" smtClean="0"/>
          </a:p>
          <a:p>
            <a:r>
              <a:rPr lang="hr-HR" dirty="0"/>
              <a:t>Prema popisu stanovništva iz 2001. godine, naselje je imalo 234 </a:t>
            </a:r>
            <a:r>
              <a:rPr lang="hr-HR" dirty="0" smtClean="0"/>
              <a:t>stanovnika </a:t>
            </a:r>
            <a:r>
              <a:rPr lang="hr-HR" dirty="0"/>
              <a:t>te 62 obiteljskih </a:t>
            </a:r>
            <a:r>
              <a:rPr lang="hr-HR" dirty="0" smtClean="0"/>
              <a:t>kućanstava.</a:t>
            </a:r>
            <a:endParaRPr lang="hr-HR" dirty="0" smtClean="0"/>
          </a:p>
          <a:p>
            <a:r>
              <a:rPr lang="hr-HR" dirty="0"/>
              <a:t>U blizini se nalazi poznata jednobrodna grobljanska </a:t>
            </a:r>
            <a:r>
              <a:rPr lang="hr-HR" dirty="0" smtClean="0"/>
              <a:t>Crkva </a:t>
            </a:r>
            <a:r>
              <a:rPr lang="hr-HR" dirty="0"/>
              <a:t>sv. Marije na </a:t>
            </a:r>
            <a:r>
              <a:rPr lang="hr-HR" dirty="0" err="1"/>
              <a:t>Škrilinah</a:t>
            </a:r>
            <a:r>
              <a:rPr lang="hr-HR" dirty="0"/>
              <a:t> koja je podignuta u 13. </a:t>
            </a:r>
            <a:r>
              <a:rPr lang="hr-HR" dirty="0" smtClean="0"/>
              <a:t>stoljeću.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Beram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2067694" cy="22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3203848" y="4941168"/>
            <a:ext cx="792088" cy="462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1619672" y="53012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Berum</a:t>
            </a:r>
            <a:r>
              <a:rPr lang="hr-HR" sz="1400" dirty="0" smtClean="0"/>
              <a:t> na karti Istarskih županija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3478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6200"/>
            <a:ext cx="6887208" cy="457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 flipH="1">
            <a:off x="4572000" y="4581128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547664" y="53012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unutrašnjost</a:t>
            </a:r>
          </a:p>
          <a:p>
            <a:r>
              <a:rPr lang="hr-HR" sz="1600" dirty="0"/>
              <a:t>C</a:t>
            </a:r>
            <a:r>
              <a:rPr lang="hr-HR" sz="1600" dirty="0" smtClean="0"/>
              <a:t>rkve </a:t>
            </a:r>
            <a:r>
              <a:rPr lang="hr-HR" sz="1600" dirty="0" smtClean="0"/>
              <a:t>sv</a:t>
            </a:r>
            <a:r>
              <a:rPr lang="hr-HR" sz="1600" dirty="0" smtClean="0"/>
              <a:t>. Marije </a:t>
            </a:r>
            <a:r>
              <a:rPr lang="hr-HR" sz="1600" dirty="0" smtClean="0"/>
              <a:t>na </a:t>
            </a:r>
            <a:r>
              <a:rPr lang="hr-HR" sz="1600" dirty="0" err="1"/>
              <a:t>Š</a:t>
            </a:r>
            <a:r>
              <a:rPr lang="hr-HR" sz="1600" dirty="0" err="1" smtClean="0"/>
              <a:t>kriljinah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6395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289</Words>
  <Application>Microsoft Office PowerPoint</Application>
  <PresentationFormat>Prikaz na zaslonu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Papir</vt:lpstr>
      <vt:lpstr>Izlet u Istru</vt:lpstr>
      <vt:lpstr>Roč</vt:lpstr>
      <vt:lpstr>Aleja glagoljaša</vt:lpstr>
      <vt:lpstr>Hum</vt:lpstr>
      <vt:lpstr>Ručak</vt:lpstr>
      <vt:lpstr>Motovun</vt:lpstr>
      <vt:lpstr>Beram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u Istru</dc:title>
  <dc:creator>skola</dc:creator>
  <cp:lastModifiedBy>skola</cp:lastModifiedBy>
  <cp:revision>8</cp:revision>
  <dcterms:created xsi:type="dcterms:W3CDTF">2015-05-19T07:53:50Z</dcterms:created>
  <dcterms:modified xsi:type="dcterms:W3CDTF">2015-05-20T07:06:50Z</dcterms:modified>
</cp:coreProperties>
</file>